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2"/>
  </p:notesMasterIdLst>
  <p:sldIdLst>
    <p:sldId id="287" r:id="rId2"/>
    <p:sldId id="308" r:id="rId3"/>
    <p:sldId id="301" r:id="rId4"/>
    <p:sldId id="294" r:id="rId5"/>
    <p:sldId id="310" r:id="rId6"/>
    <p:sldId id="295" r:id="rId7"/>
    <p:sldId id="311" r:id="rId8"/>
    <p:sldId id="303" r:id="rId9"/>
    <p:sldId id="296" r:id="rId10"/>
    <p:sldId id="304" r:id="rId11"/>
    <p:sldId id="300" r:id="rId12"/>
    <p:sldId id="305" r:id="rId13"/>
    <p:sldId id="306" r:id="rId14"/>
    <p:sldId id="307" r:id="rId15"/>
    <p:sldId id="299" r:id="rId16"/>
    <p:sldId id="298" r:id="rId17"/>
    <p:sldId id="263" r:id="rId18"/>
    <p:sldId id="260" r:id="rId19"/>
    <p:sldId id="261" r:id="rId20"/>
    <p:sldId id="262" r:id="rId21"/>
    <p:sldId id="267" r:id="rId22"/>
    <p:sldId id="269" r:id="rId23"/>
    <p:sldId id="283" r:id="rId24"/>
    <p:sldId id="286" r:id="rId25"/>
    <p:sldId id="270" r:id="rId26"/>
    <p:sldId id="282" r:id="rId27"/>
    <p:sldId id="278" r:id="rId28"/>
    <p:sldId id="292" r:id="rId29"/>
    <p:sldId id="309" r:id="rId30"/>
    <p:sldId id="302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F9B5E93A-66F0-4348-A20F-4AC31767F4C8}">
          <p14:sldIdLst>
            <p14:sldId id="287"/>
            <p14:sldId id="308"/>
            <p14:sldId id="301"/>
            <p14:sldId id="294"/>
            <p14:sldId id="295"/>
            <p14:sldId id="303"/>
            <p14:sldId id="296"/>
            <p14:sldId id="304"/>
            <p14:sldId id="300"/>
            <p14:sldId id="305"/>
            <p14:sldId id="306"/>
            <p14:sldId id="307"/>
            <p14:sldId id="299"/>
          </p14:sldIdLst>
        </p14:section>
        <p14:section name="Раздел без заголовка" id="{233257FE-777B-4E25-9CCC-DCB3B6E73545}">
          <p14:sldIdLst>
            <p14:sldId id="297"/>
            <p14:sldId id="298"/>
            <p14:sldId id="263"/>
            <p14:sldId id="260"/>
            <p14:sldId id="261"/>
            <p14:sldId id="262"/>
            <p14:sldId id="267"/>
            <p14:sldId id="269"/>
            <p14:sldId id="283"/>
            <p14:sldId id="286"/>
            <p14:sldId id="270"/>
            <p14:sldId id="282"/>
            <p14:sldId id="278"/>
            <p14:sldId id="292"/>
            <p14:sldId id="309"/>
            <p14:sldId id="30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CC"/>
    <a:srgbClr val="CC0099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5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3ABC87-C0AB-431F-9834-4B96D858ADCD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/>
      <dgm:spPr/>
    </dgm:pt>
    <dgm:pt modelId="{B0DEE3F7-2401-48EA-BB87-02BF54B4400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rPr>
            <a:t>Мнемотехника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rPr>
            <a:t>помогает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rPr>
            <a:t>развивать: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9E3F9C5C-CE43-4530-AAFD-C1DBE144249D}" type="parTrans" cxnId="{53D302DA-891B-44E3-A283-E51585870F2F}">
      <dgm:prSet/>
      <dgm:spPr/>
      <dgm:t>
        <a:bodyPr/>
        <a:lstStyle/>
        <a:p>
          <a:endParaRPr lang="ru-RU"/>
        </a:p>
      </dgm:t>
    </dgm:pt>
    <dgm:pt modelId="{61D41EA8-A8E5-4941-AE88-09BF6C75737E}" type="sibTrans" cxnId="{53D302DA-891B-44E3-A283-E51585870F2F}">
      <dgm:prSet/>
      <dgm:spPr/>
      <dgm:t>
        <a:bodyPr/>
        <a:lstStyle/>
        <a:p>
          <a:endParaRPr lang="ru-RU"/>
        </a:p>
      </dgm:t>
    </dgm:pt>
    <dgm:pt modelId="{49259A0D-4CF2-4311-B516-2C893FD5CF5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rPr>
            <a:t>зрительную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rPr>
            <a:t>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rPr>
            <a:t>слуховую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rPr>
            <a:t>память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9D7A803A-9DDB-4461-A1A9-452F83AA3395}" type="parTrans" cxnId="{7C38A48B-A1D6-434A-ACD8-D0578D7CD282}">
      <dgm:prSet/>
      <dgm:spPr/>
      <dgm:t>
        <a:bodyPr/>
        <a:lstStyle/>
        <a:p>
          <a:endParaRPr lang="ru-RU"/>
        </a:p>
      </dgm:t>
    </dgm:pt>
    <dgm:pt modelId="{C8CC9AE8-C3A9-42F4-BBC4-FEB44E5199B7}" type="sibTrans" cxnId="{7C38A48B-A1D6-434A-ACD8-D0578D7CD282}">
      <dgm:prSet/>
      <dgm:spPr/>
      <dgm:t>
        <a:bodyPr/>
        <a:lstStyle/>
        <a:p>
          <a:endParaRPr lang="ru-RU"/>
        </a:p>
      </dgm:t>
    </dgm:pt>
    <dgm:pt modelId="{58540920-7444-4D62-B853-DFA9E654825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rPr>
            <a:t>ассоциативное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rPr>
            <a:t>мышление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A238F145-B84C-446C-B20B-68C1DE23EB8C}" type="parTrans" cxnId="{0C8101B0-EBEC-48ED-8E63-D254826C3B58}">
      <dgm:prSet/>
      <dgm:spPr/>
      <dgm:t>
        <a:bodyPr/>
        <a:lstStyle/>
        <a:p>
          <a:endParaRPr lang="ru-RU"/>
        </a:p>
      </dgm:t>
    </dgm:pt>
    <dgm:pt modelId="{32541509-CD41-44C4-851E-7E8F8064EF85}" type="sibTrans" cxnId="{0C8101B0-EBEC-48ED-8E63-D254826C3B58}">
      <dgm:prSet/>
      <dgm:spPr/>
      <dgm:t>
        <a:bodyPr/>
        <a:lstStyle/>
        <a:p>
          <a:endParaRPr lang="ru-RU"/>
        </a:p>
      </dgm:t>
    </dgm:pt>
    <dgm:pt modelId="{8E34BF25-7CA3-4ECD-A22C-A6CF5006127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rPr>
            <a:t>зрительное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rPr>
            <a:t>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rPr>
            <a:t>слуховое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rPr>
            <a:t>внимание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071B8E28-95A3-467B-9B21-9D669DD75D71}" type="parTrans" cxnId="{341DF5A3-8EAE-42D0-91BB-E3388EA1CA21}">
      <dgm:prSet/>
      <dgm:spPr/>
      <dgm:t>
        <a:bodyPr/>
        <a:lstStyle/>
        <a:p>
          <a:endParaRPr lang="ru-RU"/>
        </a:p>
      </dgm:t>
    </dgm:pt>
    <dgm:pt modelId="{DE27901E-5493-4AA1-B5A6-87CEDF077494}" type="sibTrans" cxnId="{341DF5A3-8EAE-42D0-91BB-E3388EA1CA21}">
      <dgm:prSet/>
      <dgm:spPr/>
      <dgm:t>
        <a:bodyPr/>
        <a:lstStyle/>
        <a:p>
          <a:endParaRPr lang="ru-RU"/>
        </a:p>
      </dgm:t>
    </dgm:pt>
    <dgm:pt modelId="{B6E1761F-0B0C-496A-9D9D-9797122650C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rPr>
            <a:t>воображение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3F2AC01C-4320-4723-BBF4-86336B9F522A}" type="parTrans" cxnId="{47DC80CD-DC7D-4888-8507-0E6992EEAE7B}">
      <dgm:prSet/>
      <dgm:spPr/>
      <dgm:t>
        <a:bodyPr/>
        <a:lstStyle/>
        <a:p>
          <a:endParaRPr lang="ru-RU"/>
        </a:p>
      </dgm:t>
    </dgm:pt>
    <dgm:pt modelId="{11CAE36E-32B7-4D85-924C-6052AC28B318}" type="sibTrans" cxnId="{47DC80CD-DC7D-4888-8507-0E6992EEAE7B}">
      <dgm:prSet/>
      <dgm:spPr/>
      <dgm:t>
        <a:bodyPr/>
        <a:lstStyle/>
        <a:p>
          <a:endParaRPr lang="ru-RU"/>
        </a:p>
      </dgm:t>
    </dgm:pt>
    <dgm:pt modelId="{1E7C31AC-842C-434D-BE8B-F1558FB1ECF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rPr>
            <a:t>связную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rPr>
            <a:t>речь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6ADF8C5B-9428-4FE4-A5D7-9BDDBF0088DD}" type="parTrans" cxnId="{8CF606F6-0034-4F23-903E-F8073E13A205}">
      <dgm:prSet/>
      <dgm:spPr/>
      <dgm:t>
        <a:bodyPr/>
        <a:lstStyle/>
        <a:p>
          <a:endParaRPr lang="ru-RU"/>
        </a:p>
      </dgm:t>
    </dgm:pt>
    <dgm:pt modelId="{ECE882B2-5103-4E3B-B138-A6AD749E3DA5}" type="sibTrans" cxnId="{8CF606F6-0034-4F23-903E-F8073E13A205}">
      <dgm:prSet/>
      <dgm:spPr/>
      <dgm:t>
        <a:bodyPr/>
        <a:lstStyle/>
        <a:p>
          <a:endParaRPr lang="ru-RU"/>
        </a:p>
      </dgm:t>
    </dgm:pt>
    <dgm:pt modelId="{8E76891A-7D56-4F7E-92DE-A1424BE2B39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rPr>
            <a:t>словарный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rPr>
            <a:t>запас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8E64A9E3-B11E-4CDD-AAEB-757414D6BC92}" type="parTrans" cxnId="{34691540-1BCF-4B7B-9A20-5EF50F7ED632}">
      <dgm:prSet/>
      <dgm:spPr/>
      <dgm:t>
        <a:bodyPr/>
        <a:lstStyle/>
        <a:p>
          <a:endParaRPr lang="ru-RU"/>
        </a:p>
      </dgm:t>
    </dgm:pt>
    <dgm:pt modelId="{CA356410-7A1F-419F-BB1D-F95E4ECC1CAE}" type="sibTrans" cxnId="{34691540-1BCF-4B7B-9A20-5EF50F7ED632}">
      <dgm:prSet/>
      <dgm:spPr/>
      <dgm:t>
        <a:bodyPr/>
        <a:lstStyle/>
        <a:p>
          <a:endParaRPr lang="ru-RU"/>
        </a:p>
      </dgm:t>
    </dgm:pt>
    <dgm:pt modelId="{F274EFE5-09EB-4E5D-B68F-CA97671B9150}" type="pres">
      <dgm:prSet presAssocID="{613ABC87-C0AB-431F-9834-4B96D858ADC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B3E9F6B-1DA4-4602-BED2-C75FE9B6EAFB}" type="pres">
      <dgm:prSet presAssocID="{B0DEE3F7-2401-48EA-BB87-02BF54B4400A}" presName="centerShape" presStyleLbl="node0" presStyleIdx="0" presStyleCnt="1"/>
      <dgm:spPr/>
      <dgm:t>
        <a:bodyPr/>
        <a:lstStyle/>
        <a:p>
          <a:endParaRPr lang="ru-RU"/>
        </a:p>
      </dgm:t>
    </dgm:pt>
    <dgm:pt modelId="{49DE1D89-2598-4BFC-8FAA-3A7FD88555EB}" type="pres">
      <dgm:prSet presAssocID="{9D7A803A-9DDB-4461-A1A9-452F83AA3395}" presName="Name9" presStyleLbl="parChTrans1D2" presStyleIdx="0" presStyleCnt="6"/>
      <dgm:spPr/>
      <dgm:t>
        <a:bodyPr/>
        <a:lstStyle/>
        <a:p>
          <a:endParaRPr lang="ru-RU"/>
        </a:p>
      </dgm:t>
    </dgm:pt>
    <dgm:pt modelId="{9E82D558-BB8D-4949-BBD1-D2D80E92E4AA}" type="pres">
      <dgm:prSet presAssocID="{9D7A803A-9DDB-4461-A1A9-452F83AA3395}" presName="connTx" presStyleLbl="parChTrans1D2" presStyleIdx="0" presStyleCnt="6"/>
      <dgm:spPr/>
      <dgm:t>
        <a:bodyPr/>
        <a:lstStyle/>
        <a:p>
          <a:endParaRPr lang="ru-RU"/>
        </a:p>
      </dgm:t>
    </dgm:pt>
    <dgm:pt modelId="{3592E7C6-6A27-451F-8FE5-6E7A1891FC2D}" type="pres">
      <dgm:prSet presAssocID="{49259A0D-4CF2-4311-B516-2C893FD5CF5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7E4FB1-CE8E-40C9-8FAB-07C69D0AFCC5}" type="pres">
      <dgm:prSet presAssocID="{A238F145-B84C-446C-B20B-68C1DE23EB8C}" presName="Name9" presStyleLbl="parChTrans1D2" presStyleIdx="1" presStyleCnt="6"/>
      <dgm:spPr/>
      <dgm:t>
        <a:bodyPr/>
        <a:lstStyle/>
        <a:p>
          <a:endParaRPr lang="ru-RU"/>
        </a:p>
      </dgm:t>
    </dgm:pt>
    <dgm:pt modelId="{5E68E5B2-F5B3-4C4A-AE8A-C23AB64B81D0}" type="pres">
      <dgm:prSet presAssocID="{A238F145-B84C-446C-B20B-68C1DE23EB8C}" presName="connTx" presStyleLbl="parChTrans1D2" presStyleIdx="1" presStyleCnt="6"/>
      <dgm:spPr/>
      <dgm:t>
        <a:bodyPr/>
        <a:lstStyle/>
        <a:p>
          <a:endParaRPr lang="ru-RU"/>
        </a:p>
      </dgm:t>
    </dgm:pt>
    <dgm:pt modelId="{B91D2085-8DBE-4215-B56B-2C6E5BF69D1B}" type="pres">
      <dgm:prSet presAssocID="{58540920-7444-4D62-B853-DFA9E654825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9EBA30-F88B-4180-A423-3395A82D71DB}" type="pres">
      <dgm:prSet presAssocID="{071B8E28-95A3-467B-9B21-9D669DD75D71}" presName="Name9" presStyleLbl="parChTrans1D2" presStyleIdx="2" presStyleCnt="6"/>
      <dgm:spPr/>
      <dgm:t>
        <a:bodyPr/>
        <a:lstStyle/>
        <a:p>
          <a:endParaRPr lang="ru-RU"/>
        </a:p>
      </dgm:t>
    </dgm:pt>
    <dgm:pt modelId="{11F51B33-34A3-4F2C-BCBF-6A7649CBFD5C}" type="pres">
      <dgm:prSet presAssocID="{071B8E28-95A3-467B-9B21-9D669DD75D71}" presName="connTx" presStyleLbl="parChTrans1D2" presStyleIdx="2" presStyleCnt="6"/>
      <dgm:spPr/>
      <dgm:t>
        <a:bodyPr/>
        <a:lstStyle/>
        <a:p>
          <a:endParaRPr lang="ru-RU"/>
        </a:p>
      </dgm:t>
    </dgm:pt>
    <dgm:pt modelId="{F5E058E4-418C-41C1-817C-13ED84C43D65}" type="pres">
      <dgm:prSet presAssocID="{8E34BF25-7CA3-4ECD-A22C-A6CF5006127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4E748D-56E5-4B75-8502-C8CCE2C3B1AD}" type="pres">
      <dgm:prSet presAssocID="{3F2AC01C-4320-4723-BBF4-86336B9F522A}" presName="Name9" presStyleLbl="parChTrans1D2" presStyleIdx="3" presStyleCnt="6"/>
      <dgm:spPr/>
      <dgm:t>
        <a:bodyPr/>
        <a:lstStyle/>
        <a:p>
          <a:endParaRPr lang="ru-RU"/>
        </a:p>
      </dgm:t>
    </dgm:pt>
    <dgm:pt modelId="{F2DE0F86-4A76-479A-AA82-0B626718BECB}" type="pres">
      <dgm:prSet presAssocID="{3F2AC01C-4320-4723-BBF4-86336B9F522A}" presName="connTx" presStyleLbl="parChTrans1D2" presStyleIdx="3" presStyleCnt="6"/>
      <dgm:spPr/>
      <dgm:t>
        <a:bodyPr/>
        <a:lstStyle/>
        <a:p>
          <a:endParaRPr lang="ru-RU"/>
        </a:p>
      </dgm:t>
    </dgm:pt>
    <dgm:pt modelId="{6CD0609C-8E0D-4A5A-B84C-4C96F2687C81}" type="pres">
      <dgm:prSet presAssocID="{B6E1761F-0B0C-496A-9D9D-9797122650C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72B1D1-8A0D-426C-B158-9846CDD17355}" type="pres">
      <dgm:prSet presAssocID="{6ADF8C5B-9428-4FE4-A5D7-9BDDBF0088DD}" presName="Name9" presStyleLbl="parChTrans1D2" presStyleIdx="4" presStyleCnt="6"/>
      <dgm:spPr/>
      <dgm:t>
        <a:bodyPr/>
        <a:lstStyle/>
        <a:p>
          <a:endParaRPr lang="ru-RU"/>
        </a:p>
      </dgm:t>
    </dgm:pt>
    <dgm:pt modelId="{F3218254-470A-4F44-9A25-521173ECF54A}" type="pres">
      <dgm:prSet presAssocID="{6ADF8C5B-9428-4FE4-A5D7-9BDDBF0088DD}" presName="connTx" presStyleLbl="parChTrans1D2" presStyleIdx="4" presStyleCnt="6"/>
      <dgm:spPr/>
      <dgm:t>
        <a:bodyPr/>
        <a:lstStyle/>
        <a:p>
          <a:endParaRPr lang="ru-RU"/>
        </a:p>
      </dgm:t>
    </dgm:pt>
    <dgm:pt modelId="{C029C7AB-E741-4669-A316-DB209AA653F5}" type="pres">
      <dgm:prSet presAssocID="{1E7C31AC-842C-434D-BE8B-F1558FB1ECF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1A6E35-5B11-481B-AA73-427E13CC33E3}" type="pres">
      <dgm:prSet presAssocID="{8E64A9E3-B11E-4CDD-AAEB-757414D6BC92}" presName="Name9" presStyleLbl="parChTrans1D2" presStyleIdx="5" presStyleCnt="6"/>
      <dgm:spPr/>
      <dgm:t>
        <a:bodyPr/>
        <a:lstStyle/>
        <a:p>
          <a:endParaRPr lang="ru-RU"/>
        </a:p>
      </dgm:t>
    </dgm:pt>
    <dgm:pt modelId="{6CD2A2EF-2230-42C1-B171-1A06FF314F9D}" type="pres">
      <dgm:prSet presAssocID="{8E64A9E3-B11E-4CDD-AAEB-757414D6BC92}" presName="connTx" presStyleLbl="parChTrans1D2" presStyleIdx="5" presStyleCnt="6"/>
      <dgm:spPr/>
      <dgm:t>
        <a:bodyPr/>
        <a:lstStyle/>
        <a:p>
          <a:endParaRPr lang="ru-RU"/>
        </a:p>
      </dgm:t>
    </dgm:pt>
    <dgm:pt modelId="{0822F15D-2B3D-4842-9C91-8DD354741BF6}" type="pres">
      <dgm:prSet presAssocID="{8E76891A-7D56-4F7E-92DE-A1424BE2B39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94B513-81EF-4DB8-98A0-102898C2EC81}" type="presOf" srcId="{A238F145-B84C-446C-B20B-68C1DE23EB8C}" destId="{5E68E5B2-F5B3-4C4A-AE8A-C23AB64B81D0}" srcOrd="1" destOrd="0" presId="urn:microsoft.com/office/officeart/2005/8/layout/radial1"/>
    <dgm:cxn modelId="{0C8101B0-EBEC-48ED-8E63-D254826C3B58}" srcId="{B0DEE3F7-2401-48EA-BB87-02BF54B4400A}" destId="{58540920-7444-4D62-B853-DFA9E6548251}" srcOrd="1" destOrd="0" parTransId="{A238F145-B84C-446C-B20B-68C1DE23EB8C}" sibTransId="{32541509-CD41-44C4-851E-7E8F8064EF85}"/>
    <dgm:cxn modelId="{8CF606F6-0034-4F23-903E-F8073E13A205}" srcId="{B0DEE3F7-2401-48EA-BB87-02BF54B4400A}" destId="{1E7C31AC-842C-434D-BE8B-F1558FB1ECF6}" srcOrd="4" destOrd="0" parTransId="{6ADF8C5B-9428-4FE4-A5D7-9BDDBF0088DD}" sibTransId="{ECE882B2-5103-4E3B-B138-A6AD749E3DA5}"/>
    <dgm:cxn modelId="{0AE6F231-B7F6-41C5-BE02-10B33EFFA5BB}" type="presOf" srcId="{3F2AC01C-4320-4723-BBF4-86336B9F522A}" destId="{F84E748D-56E5-4B75-8502-C8CCE2C3B1AD}" srcOrd="0" destOrd="0" presId="urn:microsoft.com/office/officeart/2005/8/layout/radial1"/>
    <dgm:cxn modelId="{53D302DA-891B-44E3-A283-E51585870F2F}" srcId="{613ABC87-C0AB-431F-9834-4B96D858ADCD}" destId="{B0DEE3F7-2401-48EA-BB87-02BF54B4400A}" srcOrd="0" destOrd="0" parTransId="{9E3F9C5C-CE43-4530-AAFD-C1DBE144249D}" sibTransId="{61D41EA8-A8E5-4941-AE88-09BF6C75737E}"/>
    <dgm:cxn modelId="{7C38A48B-A1D6-434A-ACD8-D0578D7CD282}" srcId="{B0DEE3F7-2401-48EA-BB87-02BF54B4400A}" destId="{49259A0D-4CF2-4311-B516-2C893FD5CF5B}" srcOrd="0" destOrd="0" parTransId="{9D7A803A-9DDB-4461-A1A9-452F83AA3395}" sibTransId="{C8CC9AE8-C3A9-42F4-BBC4-FEB44E5199B7}"/>
    <dgm:cxn modelId="{0552A9B0-30A5-4D8A-A3DC-8EFC82855EEF}" type="presOf" srcId="{8E34BF25-7CA3-4ECD-A22C-A6CF50061273}" destId="{F5E058E4-418C-41C1-817C-13ED84C43D65}" srcOrd="0" destOrd="0" presId="urn:microsoft.com/office/officeart/2005/8/layout/radial1"/>
    <dgm:cxn modelId="{C90F03BE-15B2-412D-BDF4-67B0DC4C508E}" type="presOf" srcId="{071B8E28-95A3-467B-9B21-9D669DD75D71}" destId="{11F51B33-34A3-4F2C-BCBF-6A7649CBFD5C}" srcOrd="1" destOrd="0" presId="urn:microsoft.com/office/officeart/2005/8/layout/radial1"/>
    <dgm:cxn modelId="{A323E773-F684-4AD2-B3F0-1D69336AB180}" type="presOf" srcId="{071B8E28-95A3-467B-9B21-9D669DD75D71}" destId="{689EBA30-F88B-4180-A423-3395A82D71DB}" srcOrd="0" destOrd="0" presId="urn:microsoft.com/office/officeart/2005/8/layout/radial1"/>
    <dgm:cxn modelId="{BDD67175-4EC9-437F-BD16-4F78B6D5165D}" type="presOf" srcId="{6ADF8C5B-9428-4FE4-A5D7-9BDDBF0088DD}" destId="{7272B1D1-8A0D-426C-B158-9846CDD17355}" srcOrd="0" destOrd="0" presId="urn:microsoft.com/office/officeart/2005/8/layout/radial1"/>
    <dgm:cxn modelId="{341DF5A3-8EAE-42D0-91BB-E3388EA1CA21}" srcId="{B0DEE3F7-2401-48EA-BB87-02BF54B4400A}" destId="{8E34BF25-7CA3-4ECD-A22C-A6CF50061273}" srcOrd="2" destOrd="0" parTransId="{071B8E28-95A3-467B-9B21-9D669DD75D71}" sibTransId="{DE27901E-5493-4AA1-B5A6-87CEDF077494}"/>
    <dgm:cxn modelId="{157705C6-2210-4896-9449-3C7A4DD22388}" type="presOf" srcId="{B0DEE3F7-2401-48EA-BB87-02BF54B4400A}" destId="{1B3E9F6B-1DA4-4602-BED2-C75FE9B6EAFB}" srcOrd="0" destOrd="0" presId="urn:microsoft.com/office/officeart/2005/8/layout/radial1"/>
    <dgm:cxn modelId="{9F230BAF-964C-4354-AFCA-106FAEBB5465}" type="presOf" srcId="{3F2AC01C-4320-4723-BBF4-86336B9F522A}" destId="{F2DE0F86-4A76-479A-AA82-0B626718BECB}" srcOrd="1" destOrd="0" presId="urn:microsoft.com/office/officeart/2005/8/layout/radial1"/>
    <dgm:cxn modelId="{1890954E-8F59-4670-A728-DF6BF848AFE6}" type="presOf" srcId="{8E64A9E3-B11E-4CDD-AAEB-757414D6BC92}" destId="{6CD2A2EF-2230-42C1-B171-1A06FF314F9D}" srcOrd="1" destOrd="0" presId="urn:microsoft.com/office/officeart/2005/8/layout/radial1"/>
    <dgm:cxn modelId="{E34238C2-D8DD-42E0-9E5B-C6E5A649B266}" type="presOf" srcId="{6ADF8C5B-9428-4FE4-A5D7-9BDDBF0088DD}" destId="{F3218254-470A-4F44-9A25-521173ECF54A}" srcOrd="1" destOrd="0" presId="urn:microsoft.com/office/officeart/2005/8/layout/radial1"/>
    <dgm:cxn modelId="{EE5DBD9C-5586-460C-A649-B73DE0BDB268}" type="presOf" srcId="{8E64A9E3-B11E-4CDD-AAEB-757414D6BC92}" destId="{911A6E35-5B11-481B-AA73-427E13CC33E3}" srcOrd="0" destOrd="0" presId="urn:microsoft.com/office/officeart/2005/8/layout/radial1"/>
    <dgm:cxn modelId="{6F1D3962-1D51-4AC7-AF43-C440755A13F5}" type="presOf" srcId="{613ABC87-C0AB-431F-9834-4B96D858ADCD}" destId="{F274EFE5-09EB-4E5D-B68F-CA97671B9150}" srcOrd="0" destOrd="0" presId="urn:microsoft.com/office/officeart/2005/8/layout/radial1"/>
    <dgm:cxn modelId="{47DC80CD-DC7D-4888-8507-0E6992EEAE7B}" srcId="{B0DEE3F7-2401-48EA-BB87-02BF54B4400A}" destId="{B6E1761F-0B0C-496A-9D9D-9797122650CF}" srcOrd="3" destOrd="0" parTransId="{3F2AC01C-4320-4723-BBF4-86336B9F522A}" sibTransId="{11CAE36E-32B7-4D85-924C-6052AC28B318}"/>
    <dgm:cxn modelId="{36A09122-1A71-4DA9-B65E-640FEB9C3620}" type="presOf" srcId="{A238F145-B84C-446C-B20B-68C1DE23EB8C}" destId="{017E4FB1-CE8E-40C9-8FAB-07C69D0AFCC5}" srcOrd="0" destOrd="0" presId="urn:microsoft.com/office/officeart/2005/8/layout/radial1"/>
    <dgm:cxn modelId="{36FAE924-AF59-4D37-AF64-A58C2CA8EFEA}" type="presOf" srcId="{B6E1761F-0B0C-496A-9D9D-9797122650CF}" destId="{6CD0609C-8E0D-4A5A-B84C-4C96F2687C81}" srcOrd="0" destOrd="0" presId="urn:microsoft.com/office/officeart/2005/8/layout/radial1"/>
    <dgm:cxn modelId="{BD2EECA2-EFD5-483A-9E16-9615B36E04D9}" type="presOf" srcId="{1E7C31AC-842C-434D-BE8B-F1558FB1ECF6}" destId="{C029C7AB-E741-4669-A316-DB209AA653F5}" srcOrd="0" destOrd="0" presId="urn:microsoft.com/office/officeart/2005/8/layout/radial1"/>
    <dgm:cxn modelId="{1952D3CC-11DA-46FE-B104-7E37147ABEE9}" type="presOf" srcId="{58540920-7444-4D62-B853-DFA9E6548251}" destId="{B91D2085-8DBE-4215-B56B-2C6E5BF69D1B}" srcOrd="0" destOrd="0" presId="urn:microsoft.com/office/officeart/2005/8/layout/radial1"/>
    <dgm:cxn modelId="{BA394B99-62D4-4D4D-9E79-C79BCC1F2322}" type="presOf" srcId="{8E76891A-7D56-4F7E-92DE-A1424BE2B393}" destId="{0822F15D-2B3D-4842-9C91-8DD354741BF6}" srcOrd="0" destOrd="0" presId="urn:microsoft.com/office/officeart/2005/8/layout/radial1"/>
    <dgm:cxn modelId="{6CCD17B9-2382-4F22-85F6-AEFCC2958428}" type="presOf" srcId="{9D7A803A-9DDB-4461-A1A9-452F83AA3395}" destId="{49DE1D89-2598-4BFC-8FAA-3A7FD88555EB}" srcOrd="0" destOrd="0" presId="urn:microsoft.com/office/officeart/2005/8/layout/radial1"/>
    <dgm:cxn modelId="{F8DA838B-0584-4578-A1E2-611C2CF2586E}" type="presOf" srcId="{49259A0D-4CF2-4311-B516-2C893FD5CF5B}" destId="{3592E7C6-6A27-451F-8FE5-6E7A1891FC2D}" srcOrd="0" destOrd="0" presId="urn:microsoft.com/office/officeart/2005/8/layout/radial1"/>
    <dgm:cxn modelId="{5F2C6B72-F5DD-402B-BBEA-73ACD3A04876}" type="presOf" srcId="{9D7A803A-9DDB-4461-A1A9-452F83AA3395}" destId="{9E82D558-BB8D-4949-BBD1-D2D80E92E4AA}" srcOrd="1" destOrd="0" presId="urn:microsoft.com/office/officeart/2005/8/layout/radial1"/>
    <dgm:cxn modelId="{34691540-1BCF-4B7B-9A20-5EF50F7ED632}" srcId="{B0DEE3F7-2401-48EA-BB87-02BF54B4400A}" destId="{8E76891A-7D56-4F7E-92DE-A1424BE2B393}" srcOrd="5" destOrd="0" parTransId="{8E64A9E3-B11E-4CDD-AAEB-757414D6BC92}" sibTransId="{CA356410-7A1F-419F-BB1D-F95E4ECC1CAE}"/>
    <dgm:cxn modelId="{C6D2DFA9-A04C-4E99-A8B5-0B78A449F293}" type="presParOf" srcId="{F274EFE5-09EB-4E5D-B68F-CA97671B9150}" destId="{1B3E9F6B-1DA4-4602-BED2-C75FE9B6EAFB}" srcOrd="0" destOrd="0" presId="urn:microsoft.com/office/officeart/2005/8/layout/radial1"/>
    <dgm:cxn modelId="{704E3C15-3900-4CE9-AE47-18711A38FF54}" type="presParOf" srcId="{F274EFE5-09EB-4E5D-B68F-CA97671B9150}" destId="{49DE1D89-2598-4BFC-8FAA-3A7FD88555EB}" srcOrd="1" destOrd="0" presId="urn:microsoft.com/office/officeart/2005/8/layout/radial1"/>
    <dgm:cxn modelId="{2F3C0F72-FF34-47A4-BA3B-47B134481B78}" type="presParOf" srcId="{49DE1D89-2598-4BFC-8FAA-3A7FD88555EB}" destId="{9E82D558-BB8D-4949-BBD1-D2D80E92E4AA}" srcOrd="0" destOrd="0" presId="urn:microsoft.com/office/officeart/2005/8/layout/radial1"/>
    <dgm:cxn modelId="{C3DB243C-B727-4597-9DE5-C2ECE4AD3DF2}" type="presParOf" srcId="{F274EFE5-09EB-4E5D-B68F-CA97671B9150}" destId="{3592E7C6-6A27-451F-8FE5-6E7A1891FC2D}" srcOrd="2" destOrd="0" presId="urn:microsoft.com/office/officeart/2005/8/layout/radial1"/>
    <dgm:cxn modelId="{D1626895-952F-41AA-9496-A55C447B6A88}" type="presParOf" srcId="{F274EFE5-09EB-4E5D-B68F-CA97671B9150}" destId="{017E4FB1-CE8E-40C9-8FAB-07C69D0AFCC5}" srcOrd="3" destOrd="0" presId="urn:microsoft.com/office/officeart/2005/8/layout/radial1"/>
    <dgm:cxn modelId="{558D376C-ABB2-4949-82DB-8C56D670E8E4}" type="presParOf" srcId="{017E4FB1-CE8E-40C9-8FAB-07C69D0AFCC5}" destId="{5E68E5B2-F5B3-4C4A-AE8A-C23AB64B81D0}" srcOrd="0" destOrd="0" presId="urn:microsoft.com/office/officeart/2005/8/layout/radial1"/>
    <dgm:cxn modelId="{D294FF6B-0A97-478C-95B5-013D54173961}" type="presParOf" srcId="{F274EFE5-09EB-4E5D-B68F-CA97671B9150}" destId="{B91D2085-8DBE-4215-B56B-2C6E5BF69D1B}" srcOrd="4" destOrd="0" presId="urn:microsoft.com/office/officeart/2005/8/layout/radial1"/>
    <dgm:cxn modelId="{BFA09353-F667-4843-95A3-8E310DAB6934}" type="presParOf" srcId="{F274EFE5-09EB-4E5D-B68F-CA97671B9150}" destId="{689EBA30-F88B-4180-A423-3395A82D71DB}" srcOrd="5" destOrd="0" presId="urn:microsoft.com/office/officeart/2005/8/layout/radial1"/>
    <dgm:cxn modelId="{FF1F5301-A13A-4012-AA5B-0CFA625BE6F0}" type="presParOf" srcId="{689EBA30-F88B-4180-A423-3395A82D71DB}" destId="{11F51B33-34A3-4F2C-BCBF-6A7649CBFD5C}" srcOrd="0" destOrd="0" presId="urn:microsoft.com/office/officeart/2005/8/layout/radial1"/>
    <dgm:cxn modelId="{7E9A88F7-E26C-4CF8-96A1-C68073BC0D08}" type="presParOf" srcId="{F274EFE5-09EB-4E5D-B68F-CA97671B9150}" destId="{F5E058E4-418C-41C1-817C-13ED84C43D65}" srcOrd="6" destOrd="0" presId="urn:microsoft.com/office/officeart/2005/8/layout/radial1"/>
    <dgm:cxn modelId="{A70AEBC5-BC04-4B48-B3BC-EF159A475CC0}" type="presParOf" srcId="{F274EFE5-09EB-4E5D-B68F-CA97671B9150}" destId="{F84E748D-56E5-4B75-8502-C8CCE2C3B1AD}" srcOrd="7" destOrd="0" presId="urn:microsoft.com/office/officeart/2005/8/layout/radial1"/>
    <dgm:cxn modelId="{6FAA5EEE-859E-4222-9E8A-388E29C421BD}" type="presParOf" srcId="{F84E748D-56E5-4B75-8502-C8CCE2C3B1AD}" destId="{F2DE0F86-4A76-479A-AA82-0B626718BECB}" srcOrd="0" destOrd="0" presId="urn:microsoft.com/office/officeart/2005/8/layout/radial1"/>
    <dgm:cxn modelId="{093821A5-344A-4B6E-98EC-52AB5C2B871B}" type="presParOf" srcId="{F274EFE5-09EB-4E5D-B68F-CA97671B9150}" destId="{6CD0609C-8E0D-4A5A-B84C-4C96F2687C81}" srcOrd="8" destOrd="0" presId="urn:microsoft.com/office/officeart/2005/8/layout/radial1"/>
    <dgm:cxn modelId="{C62C09AC-7DC2-45B7-9DCC-F05E76C5AFAA}" type="presParOf" srcId="{F274EFE5-09EB-4E5D-B68F-CA97671B9150}" destId="{7272B1D1-8A0D-426C-B158-9846CDD17355}" srcOrd="9" destOrd="0" presId="urn:microsoft.com/office/officeart/2005/8/layout/radial1"/>
    <dgm:cxn modelId="{40E4F5EE-B050-439F-B7CB-2D61B7D475E7}" type="presParOf" srcId="{7272B1D1-8A0D-426C-B158-9846CDD17355}" destId="{F3218254-470A-4F44-9A25-521173ECF54A}" srcOrd="0" destOrd="0" presId="urn:microsoft.com/office/officeart/2005/8/layout/radial1"/>
    <dgm:cxn modelId="{B0E29247-A0FF-4E4C-AD5E-50B24BCAC743}" type="presParOf" srcId="{F274EFE5-09EB-4E5D-B68F-CA97671B9150}" destId="{C029C7AB-E741-4669-A316-DB209AA653F5}" srcOrd="10" destOrd="0" presId="urn:microsoft.com/office/officeart/2005/8/layout/radial1"/>
    <dgm:cxn modelId="{741C9821-570B-458F-B6E5-1C86933138E1}" type="presParOf" srcId="{F274EFE5-09EB-4E5D-B68F-CA97671B9150}" destId="{911A6E35-5B11-481B-AA73-427E13CC33E3}" srcOrd="11" destOrd="0" presId="urn:microsoft.com/office/officeart/2005/8/layout/radial1"/>
    <dgm:cxn modelId="{14F98F05-D6A0-483F-A293-8CD26A230D51}" type="presParOf" srcId="{911A6E35-5B11-481B-AA73-427E13CC33E3}" destId="{6CD2A2EF-2230-42C1-B171-1A06FF314F9D}" srcOrd="0" destOrd="0" presId="urn:microsoft.com/office/officeart/2005/8/layout/radial1"/>
    <dgm:cxn modelId="{D841B5B6-3858-4377-B66D-2A21FAF898F7}" type="presParOf" srcId="{F274EFE5-09EB-4E5D-B68F-CA97671B9150}" destId="{0822F15D-2B3D-4842-9C91-8DD354741BF6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E9F6B-1DA4-4602-BED2-C75FE9B6EAFB}">
      <dsp:nvSpPr>
        <dsp:cNvPr id="0" name=""/>
        <dsp:cNvSpPr/>
      </dsp:nvSpPr>
      <dsp:spPr>
        <a:xfrm>
          <a:off x="3413428" y="2422828"/>
          <a:ext cx="1859942" cy="18599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0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rPr>
            <a:t>Мнемотехника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0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rPr>
            <a:t>помогает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0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rPr>
            <a:t>развивать:</a:t>
          </a:r>
          <a:endParaRPr kumimoji="0" lang="ru-RU" sz="1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3685810" y="2695210"/>
        <a:ext cx="1315178" cy="1315178"/>
      </dsp:txXfrm>
    </dsp:sp>
    <dsp:sp modelId="{49DE1D89-2598-4BFC-8FAA-3A7FD88555EB}">
      <dsp:nvSpPr>
        <dsp:cNvPr id="0" name=""/>
        <dsp:cNvSpPr/>
      </dsp:nvSpPr>
      <dsp:spPr>
        <a:xfrm rot="16200000">
          <a:off x="4064400" y="2124559"/>
          <a:ext cx="557998" cy="38540"/>
        </a:xfrm>
        <a:custGeom>
          <a:avLst/>
          <a:gdLst/>
          <a:ahLst/>
          <a:cxnLst/>
          <a:rect l="0" t="0" r="0" b="0"/>
          <a:pathLst>
            <a:path>
              <a:moveTo>
                <a:pt x="0" y="19270"/>
              </a:moveTo>
              <a:lnTo>
                <a:pt x="557998" y="192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329450" y="2129879"/>
        <a:ext cx="27899" cy="27899"/>
      </dsp:txXfrm>
    </dsp:sp>
    <dsp:sp modelId="{3592E7C6-6A27-451F-8FE5-6E7A1891FC2D}">
      <dsp:nvSpPr>
        <dsp:cNvPr id="0" name=""/>
        <dsp:cNvSpPr/>
      </dsp:nvSpPr>
      <dsp:spPr>
        <a:xfrm>
          <a:off x="3413428" y="4888"/>
          <a:ext cx="1859942" cy="18599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rPr>
            <a:t>зрительную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rPr>
            <a:t>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rPr>
            <a:t>слуховую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rPr>
            <a:t>память</a:t>
          </a:r>
          <a:endParaRPr kumimoji="0" lang="ru-RU" sz="14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3685810" y="277270"/>
        <a:ext cx="1315178" cy="1315178"/>
      </dsp:txXfrm>
    </dsp:sp>
    <dsp:sp modelId="{017E4FB1-CE8E-40C9-8FAB-07C69D0AFCC5}">
      <dsp:nvSpPr>
        <dsp:cNvPr id="0" name=""/>
        <dsp:cNvSpPr/>
      </dsp:nvSpPr>
      <dsp:spPr>
        <a:xfrm rot="19800000">
          <a:off x="5111399" y="2729044"/>
          <a:ext cx="557998" cy="38540"/>
        </a:xfrm>
        <a:custGeom>
          <a:avLst/>
          <a:gdLst/>
          <a:ahLst/>
          <a:cxnLst/>
          <a:rect l="0" t="0" r="0" b="0"/>
          <a:pathLst>
            <a:path>
              <a:moveTo>
                <a:pt x="0" y="19270"/>
              </a:moveTo>
              <a:lnTo>
                <a:pt x="557998" y="192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376449" y="2734364"/>
        <a:ext cx="27899" cy="27899"/>
      </dsp:txXfrm>
    </dsp:sp>
    <dsp:sp modelId="{B91D2085-8DBE-4215-B56B-2C6E5BF69D1B}">
      <dsp:nvSpPr>
        <dsp:cNvPr id="0" name=""/>
        <dsp:cNvSpPr/>
      </dsp:nvSpPr>
      <dsp:spPr>
        <a:xfrm>
          <a:off x="5507426" y="1213858"/>
          <a:ext cx="1859942" cy="18599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0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rPr>
            <a:t>ассоциативное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0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rPr>
            <a:t>мышление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4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5779808" y="1486240"/>
        <a:ext cx="1315178" cy="1315178"/>
      </dsp:txXfrm>
    </dsp:sp>
    <dsp:sp modelId="{689EBA30-F88B-4180-A423-3395A82D71DB}">
      <dsp:nvSpPr>
        <dsp:cNvPr id="0" name=""/>
        <dsp:cNvSpPr/>
      </dsp:nvSpPr>
      <dsp:spPr>
        <a:xfrm rot="1800000">
          <a:off x="5111399" y="3938015"/>
          <a:ext cx="557998" cy="38540"/>
        </a:xfrm>
        <a:custGeom>
          <a:avLst/>
          <a:gdLst/>
          <a:ahLst/>
          <a:cxnLst/>
          <a:rect l="0" t="0" r="0" b="0"/>
          <a:pathLst>
            <a:path>
              <a:moveTo>
                <a:pt x="0" y="19270"/>
              </a:moveTo>
              <a:lnTo>
                <a:pt x="557998" y="192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376449" y="3943335"/>
        <a:ext cx="27899" cy="27899"/>
      </dsp:txXfrm>
    </dsp:sp>
    <dsp:sp modelId="{F5E058E4-418C-41C1-817C-13ED84C43D65}">
      <dsp:nvSpPr>
        <dsp:cNvPr id="0" name=""/>
        <dsp:cNvSpPr/>
      </dsp:nvSpPr>
      <dsp:spPr>
        <a:xfrm>
          <a:off x="5507426" y="3631799"/>
          <a:ext cx="1859942" cy="18599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0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rPr>
            <a:t>зрительное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0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rPr>
            <a:t>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0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rPr>
            <a:t>слуховое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0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rPr>
            <a:t>внимание</a:t>
          </a:r>
          <a:endParaRPr kumimoji="0" lang="ru-RU" sz="14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5779808" y="3904181"/>
        <a:ext cx="1315178" cy="1315178"/>
      </dsp:txXfrm>
    </dsp:sp>
    <dsp:sp modelId="{F84E748D-56E5-4B75-8502-C8CCE2C3B1AD}">
      <dsp:nvSpPr>
        <dsp:cNvPr id="0" name=""/>
        <dsp:cNvSpPr/>
      </dsp:nvSpPr>
      <dsp:spPr>
        <a:xfrm rot="5400000">
          <a:off x="4064400" y="4542500"/>
          <a:ext cx="557998" cy="38540"/>
        </a:xfrm>
        <a:custGeom>
          <a:avLst/>
          <a:gdLst/>
          <a:ahLst/>
          <a:cxnLst/>
          <a:rect l="0" t="0" r="0" b="0"/>
          <a:pathLst>
            <a:path>
              <a:moveTo>
                <a:pt x="0" y="19270"/>
              </a:moveTo>
              <a:lnTo>
                <a:pt x="557998" y="192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329450" y="4547820"/>
        <a:ext cx="27899" cy="27899"/>
      </dsp:txXfrm>
    </dsp:sp>
    <dsp:sp modelId="{6CD0609C-8E0D-4A5A-B84C-4C96F2687C81}">
      <dsp:nvSpPr>
        <dsp:cNvPr id="0" name=""/>
        <dsp:cNvSpPr/>
      </dsp:nvSpPr>
      <dsp:spPr>
        <a:xfrm>
          <a:off x="3413428" y="4840769"/>
          <a:ext cx="1859942" cy="18599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0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rPr>
            <a:t>воображение</a:t>
          </a:r>
          <a:endParaRPr kumimoji="0" lang="ru-RU" sz="14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3685810" y="5113151"/>
        <a:ext cx="1315178" cy="1315178"/>
      </dsp:txXfrm>
    </dsp:sp>
    <dsp:sp modelId="{7272B1D1-8A0D-426C-B158-9846CDD17355}">
      <dsp:nvSpPr>
        <dsp:cNvPr id="0" name=""/>
        <dsp:cNvSpPr/>
      </dsp:nvSpPr>
      <dsp:spPr>
        <a:xfrm rot="9000000">
          <a:off x="3017401" y="3938015"/>
          <a:ext cx="557998" cy="38540"/>
        </a:xfrm>
        <a:custGeom>
          <a:avLst/>
          <a:gdLst/>
          <a:ahLst/>
          <a:cxnLst/>
          <a:rect l="0" t="0" r="0" b="0"/>
          <a:pathLst>
            <a:path>
              <a:moveTo>
                <a:pt x="0" y="19270"/>
              </a:moveTo>
              <a:lnTo>
                <a:pt x="557998" y="192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282451" y="3943335"/>
        <a:ext cx="27899" cy="27899"/>
      </dsp:txXfrm>
    </dsp:sp>
    <dsp:sp modelId="{C029C7AB-E741-4669-A316-DB209AA653F5}">
      <dsp:nvSpPr>
        <dsp:cNvPr id="0" name=""/>
        <dsp:cNvSpPr/>
      </dsp:nvSpPr>
      <dsp:spPr>
        <a:xfrm>
          <a:off x="1319430" y="3631799"/>
          <a:ext cx="1859942" cy="18599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0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rPr>
            <a:t>связную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0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rPr>
            <a:t>речь</a:t>
          </a:r>
          <a:endParaRPr kumimoji="0" lang="ru-RU" sz="14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1591812" y="3904181"/>
        <a:ext cx="1315178" cy="1315178"/>
      </dsp:txXfrm>
    </dsp:sp>
    <dsp:sp modelId="{911A6E35-5B11-481B-AA73-427E13CC33E3}">
      <dsp:nvSpPr>
        <dsp:cNvPr id="0" name=""/>
        <dsp:cNvSpPr/>
      </dsp:nvSpPr>
      <dsp:spPr>
        <a:xfrm rot="12600000">
          <a:off x="3017401" y="2729044"/>
          <a:ext cx="557998" cy="38540"/>
        </a:xfrm>
        <a:custGeom>
          <a:avLst/>
          <a:gdLst/>
          <a:ahLst/>
          <a:cxnLst/>
          <a:rect l="0" t="0" r="0" b="0"/>
          <a:pathLst>
            <a:path>
              <a:moveTo>
                <a:pt x="0" y="19270"/>
              </a:moveTo>
              <a:lnTo>
                <a:pt x="557998" y="192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282451" y="2734364"/>
        <a:ext cx="27899" cy="27899"/>
      </dsp:txXfrm>
    </dsp:sp>
    <dsp:sp modelId="{0822F15D-2B3D-4842-9C91-8DD354741BF6}">
      <dsp:nvSpPr>
        <dsp:cNvPr id="0" name=""/>
        <dsp:cNvSpPr/>
      </dsp:nvSpPr>
      <dsp:spPr>
        <a:xfrm>
          <a:off x="1319430" y="1213858"/>
          <a:ext cx="1859942" cy="18599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0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rPr>
            <a:t>словарный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0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rPr>
            <a:t>запас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4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1591812" y="1486240"/>
        <a:ext cx="1315178" cy="13151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6E6F6-2329-4623-85B0-4E19DBA2A8C2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3436E-CE6D-4C78-8195-384371974C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5656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3436E-CE6D-4C78-8195-384371974C0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5036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5991-8A8D-4359-9804-26427171CE90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9D4B-9999-4BC4-AE5F-5F258AFBF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5991-8A8D-4359-9804-26427171CE90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9D4B-9999-4BC4-AE5F-5F258AFBF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5991-8A8D-4359-9804-26427171CE90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9D4B-9999-4BC4-AE5F-5F258AFBF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5991-8A8D-4359-9804-26427171CE90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9D4B-9999-4BC4-AE5F-5F258AFBF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5991-8A8D-4359-9804-26427171CE90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9D4B-9999-4BC4-AE5F-5F258AFBF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5991-8A8D-4359-9804-26427171CE90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9D4B-9999-4BC4-AE5F-5F258AFBF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5991-8A8D-4359-9804-26427171CE90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9D4B-9999-4BC4-AE5F-5F258AFBF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5991-8A8D-4359-9804-26427171CE90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9D4B-9999-4BC4-AE5F-5F258AFBF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5991-8A8D-4359-9804-26427171CE90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9D4B-9999-4BC4-AE5F-5F258AFBF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5991-8A8D-4359-9804-26427171CE90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9D4B-9999-4BC4-AE5F-5F258AFBF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5991-8A8D-4359-9804-26427171CE90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9D4B-9999-4BC4-AE5F-5F258AFBF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25991-8A8D-4359-9804-26427171CE90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09D4B-9999-4BC4-AE5F-5F258AFBF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857232"/>
            <a:ext cx="7286676" cy="542928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33CC"/>
                </a:solidFill>
              </a:rPr>
              <a:t/>
            </a:r>
            <a:br>
              <a:rPr lang="ru-RU" sz="3200" dirty="0" smtClean="0">
                <a:solidFill>
                  <a:srgbClr val="0033CC"/>
                </a:solidFill>
              </a:rPr>
            </a:br>
            <a:r>
              <a:rPr lang="ru-RU" sz="3200" dirty="0" smtClean="0">
                <a:solidFill>
                  <a:srgbClr val="0033CC"/>
                </a:solidFill>
              </a:rPr>
              <a:t/>
            </a:r>
            <a:br>
              <a:rPr lang="ru-RU" sz="3200" dirty="0" smtClean="0">
                <a:solidFill>
                  <a:srgbClr val="0033CC"/>
                </a:solidFill>
              </a:rPr>
            </a:br>
            <a:r>
              <a:rPr lang="ru-RU" sz="3200" dirty="0" smtClean="0">
                <a:solidFill>
                  <a:srgbClr val="0033CC"/>
                </a:solidFill>
              </a:rPr>
              <a:t/>
            </a:r>
            <a:br>
              <a:rPr lang="ru-RU" sz="3200" dirty="0" smtClean="0">
                <a:solidFill>
                  <a:srgbClr val="0033CC"/>
                </a:solidFill>
              </a:rPr>
            </a:b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Использование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наглядных моделей в развитии  речи дошкольников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br>
              <a:rPr lang="ru-RU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lang="en-US" sz="1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МБДОУ ДС № </a:t>
            </a:r>
            <a:r>
              <a:rPr lang="en-US" sz="1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Кузнецка</a:t>
            </a:r>
            <a:endParaRPr lang="ru-RU" sz="31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00100" y="2428868"/>
            <a:ext cx="75724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Пространственно –временная модель</a:t>
            </a:r>
          </a:p>
          <a:p>
            <a:pPr indent="26670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195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развивать умение детей подбирать заместители по  заданному внешнему признаку  учить строить двигательную модель</a:t>
            </a:r>
            <a:r>
              <a:rPr lang="ru-RU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45844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3" descr="I:\фотографии к р речи ГМО\SAM_00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962726"/>
            <a:ext cx="3754496" cy="281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:\фотографии к р речи ГМО\SAM_00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7" y="3429000"/>
            <a:ext cx="3384377" cy="239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rot="10800000" flipV="1">
            <a:off x="1259630" y="4055803"/>
            <a:ext cx="28083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Самостоятельная деятельность</a:t>
            </a:r>
            <a:br>
              <a:rPr lang="ru-RU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 пространственно –временным моделям</a:t>
            </a:r>
            <a:endParaRPr lang="ru-RU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22068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10800000" flipV="1">
            <a:off x="1259630" y="4471300"/>
            <a:ext cx="28083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1772816"/>
            <a:ext cx="466226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Двигательное моделирование</a:t>
            </a:r>
          </a:p>
          <a:p>
            <a:pPr indent="26670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6670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развивать умение детей подбирать заместители по  заданному внешнему признаку , учить строить двигательную модель.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14814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10800000" flipV="1">
            <a:off x="1259630" y="4471300"/>
            <a:ext cx="28083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1772816"/>
            <a:ext cx="4662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2" descr="I:\фотографии к р речи ГМО\SAM_0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115613" y="1519315"/>
            <a:ext cx="5904659" cy="442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55764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63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10800000" flipV="1">
            <a:off x="1259630" y="4471300"/>
            <a:ext cx="28083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1772816"/>
            <a:ext cx="4662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2" descr="I:\фотографии к р речи ГМО\SAM_00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35808"/>
            <a:ext cx="2808311" cy="241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I:\фотографии к р речи ГМО\SAM_00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2109" y="1772816"/>
            <a:ext cx="2718203" cy="23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10800000" flipV="1">
            <a:off x="2879811" y="4471299"/>
            <a:ext cx="39781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Использование заместителей при моделировании игрового пространства и  обыгрывании сказок</a:t>
            </a:r>
            <a:endParaRPr lang="ru-RU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69481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31640" y="2060848"/>
            <a:ext cx="648072" cy="6480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38212" y="2895603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311748" y="3809869"/>
            <a:ext cx="648072" cy="6480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83968" y="5229200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635896" y="5229200"/>
            <a:ext cx="648072" cy="6480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821471" y="5229200"/>
            <a:ext cx="648072" cy="6480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40768" y="5229200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ловина рамки 3"/>
          <p:cNvSpPr/>
          <p:nvPr/>
        </p:nvSpPr>
        <p:spPr>
          <a:xfrm flipV="1">
            <a:off x="2843808" y="3600508"/>
            <a:ext cx="4824536" cy="53339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67844" y="3530970"/>
            <a:ext cx="936104" cy="2661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283968" y="3613442"/>
            <a:ext cx="936104" cy="2661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364088" y="3656886"/>
            <a:ext cx="936104" cy="2661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444208" y="3664067"/>
            <a:ext cx="936104" cy="2661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668344" y="392308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771732" y="5193678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419804" y="5193678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067876" y="5193678"/>
            <a:ext cx="648072" cy="6480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69537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Схема 4"/>
          <p:cNvGraphicFramePr/>
          <p:nvPr/>
        </p:nvGraphicFramePr>
        <p:xfrm>
          <a:off x="214282" y="500042"/>
          <a:ext cx="8686800" cy="6205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7800884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928670"/>
            <a:ext cx="7358114" cy="54292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Мнемотехника строится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от простого к сложному:</a:t>
            </a:r>
            <a:endParaRPr lang="ru-RU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69789" y="2563210"/>
            <a:ext cx="3929090" cy="571504"/>
          </a:xfrm>
          <a:prstGeom prst="rect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мнемоквадрат</a:t>
            </a:r>
            <a:endParaRPr lang="ru-RU" sz="2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71736" y="3929066"/>
            <a:ext cx="3929090" cy="642942"/>
          </a:xfrm>
          <a:prstGeom prst="rect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мнемодорожка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43174" y="5286388"/>
            <a:ext cx="3857652" cy="642942"/>
          </a:xfrm>
          <a:prstGeom prst="rect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мнемотаблица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rot="5400000">
            <a:off x="4270531" y="3587593"/>
            <a:ext cx="603747" cy="8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6200000" flipH="1">
            <a:off x="4321967" y="4964917"/>
            <a:ext cx="500064" cy="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857232"/>
            <a:ext cx="7358114" cy="54292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857232"/>
            <a:ext cx="7072362" cy="178595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0033CC"/>
                </a:solidFill>
              </a:rPr>
              <a:t>     </a:t>
            </a:r>
            <a:r>
              <a:rPr lang="ru-RU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Мнемоквадрат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  одиночное изображение, которое обозначает одно слово, словосочетание или простое предложение</a:t>
            </a:r>
            <a:r>
              <a:rPr lang="ru-RU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ользователь\Desktop\Безымяwнный.png"/>
          <p:cNvPicPr>
            <a:picLocks noChangeAspect="1" noChangeArrowheads="1"/>
          </p:cNvPicPr>
          <p:nvPr/>
        </p:nvPicPr>
        <p:blipFill>
          <a:blip r:embed="rId3" cstate="print"/>
          <a:srcRect r="70260" b="48877"/>
          <a:stretch>
            <a:fillRect/>
          </a:stretch>
        </p:blipFill>
        <p:spPr bwMode="auto">
          <a:xfrm rot="21191613">
            <a:off x="2162147" y="3658995"/>
            <a:ext cx="1566500" cy="1619992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esktop\Безымeянный.png"/>
          <p:cNvPicPr>
            <a:picLocks noChangeAspect="1" noChangeArrowheads="1"/>
          </p:cNvPicPr>
          <p:nvPr/>
        </p:nvPicPr>
        <p:blipFill>
          <a:blip r:embed="rId4" cstate="print"/>
          <a:srcRect r="70124" b="45371"/>
          <a:stretch>
            <a:fillRect/>
          </a:stretch>
        </p:blipFill>
        <p:spPr bwMode="auto">
          <a:xfrm rot="288776">
            <a:off x="5267698" y="3693868"/>
            <a:ext cx="1420937" cy="156303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857232"/>
            <a:ext cx="7286676" cy="5500726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928671"/>
            <a:ext cx="6786610" cy="178594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0033CC"/>
                </a:solidFill>
              </a:rPr>
              <a:t>    </a:t>
            </a:r>
            <a:r>
              <a:rPr lang="ru-RU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Мнемодорожка</a:t>
            </a:r>
            <a:r>
              <a:rPr lang="ru-RU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– ряд картинок (3-5), по которым можно составить небольшой рассказ в 2 - 4 предложения. </a:t>
            </a:r>
            <a:endParaRPr lang="ru-RU" sz="28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ользователь\Desktop\Безымянныйd.png"/>
          <p:cNvPicPr>
            <a:picLocks noChangeAspect="1" noChangeArrowheads="1"/>
          </p:cNvPicPr>
          <p:nvPr/>
        </p:nvPicPr>
        <p:blipFill>
          <a:blip r:embed="rId3" cstate="print"/>
          <a:srcRect r="69941" b="81927"/>
          <a:stretch>
            <a:fillRect/>
          </a:stretch>
        </p:blipFill>
        <p:spPr bwMode="auto">
          <a:xfrm>
            <a:off x="2051720" y="2996952"/>
            <a:ext cx="4751151" cy="187220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857232"/>
            <a:ext cx="7286676" cy="5429288"/>
          </a:xfrm>
        </p:spPr>
        <p:txBody>
          <a:bodyPr>
            <a:normAutofit fontScale="90000"/>
          </a:bodyPr>
          <a:lstStyle/>
          <a:p>
            <a:pPr indent="266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33CC"/>
                </a:solidFill>
              </a:rPr>
              <a:t/>
            </a:r>
            <a:br>
              <a:rPr lang="ru-RU" sz="3200" dirty="0" smtClean="0">
                <a:solidFill>
                  <a:srgbClr val="0033CC"/>
                </a:solidFill>
              </a:rPr>
            </a:br>
            <a:r>
              <a:rPr lang="ru-RU" sz="3200" dirty="0" smtClean="0">
                <a:solidFill>
                  <a:srgbClr val="0033CC"/>
                </a:solidFill>
              </a:rPr>
              <a:t/>
            </a:r>
            <a:br>
              <a:rPr lang="ru-RU" sz="3200" dirty="0" smtClean="0">
                <a:solidFill>
                  <a:srgbClr val="0033CC"/>
                </a:solidFill>
              </a:rPr>
            </a:br>
            <a:r>
              <a:rPr lang="ru-RU" sz="3200" dirty="0" smtClean="0">
                <a:solidFill>
                  <a:srgbClr val="0033CC"/>
                </a:solidFill>
              </a:rPr>
              <a:t/>
            </a:r>
            <a:br>
              <a:rPr lang="ru-RU" sz="3200" dirty="0" smtClean="0">
                <a:solidFill>
                  <a:srgbClr val="0033CC"/>
                </a:solidFill>
              </a:rPr>
            </a:br>
            <a:r>
              <a:rPr lang="ru-RU" sz="36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Наглядное моделирование – </a:t>
            </a:r>
            <a:br>
              <a:rPr lang="ru-RU" sz="36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это воспроизведение существенных свойств изучаемого объекта, создание его заместителя и    работа с ним. </a:t>
            </a:r>
            <a:r>
              <a:rPr lang="ru-RU" sz="3600" b="1" dirty="0">
                <a:solidFill>
                  <a:srgbClr val="0033CC"/>
                </a:solidFill>
              </a:rPr>
              <a:t/>
            </a:r>
            <a:br>
              <a:rPr lang="ru-RU" sz="3600" b="1" dirty="0">
                <a:solidFill>
                  <a:srgbClr val="0033CC"/>
                </a:solidFill>
              </a:rPr>
            </a:br>
            <a:r>
              <a:rPr lang="ru-RU" sz="3600" dirty="0" smtClean="0">
                <a:solidFill>
                  <a:srgbClr val="0033CC"/>
                </a:solidFill>
              </a:rPr>
              <a:t/>
            </a:r>
            <a:br>
              <a:rPr lang="ru-RU" sz="3600" dirty="0" smtClean="0">
                <a:solidFill>
                  <a:srgbClr val="0033CC"/>
                </a:solidFill>
              </a:rPr>
            </a:br>
            <a:r>
              <a:rPr lang="ru-RU" sz="3600" dirty="0" smtClean="0">
                <a:solidFill>
                  <a:srgbClr val="0033CC"/>
                </a:solidFill>
              </a:rPr>
              <a:t>                           </a:t>
            </a:r>
            <a:br>
              <a:rPr lang="ru-RU" sz="3600" dirty="0" smtClean="0">
                <a:solidFill>
                  <a:srgbClr val="0033CC"/>
                </a:solidFill>
              </a:rPr>
            </a:br>
            <a:r>
              <a:rPr lang="ru-RU" sz="3100" dirty="0" smtClean="0">
                <a:solidFill>
                  <a:srgbClr val="0033CC"/>
                </a:solidFill>
              </a:rPr>
              <a:t>                                              </a:t>
            </a:r>
            <a:r>
              <a:rPr lang="en-US" sz="1800" dirty="0" smtClean="0">
                <a:solidFill>
                  <a:srgbClr val="0033CC"/>
                </a:solidFill>
              </a:rPr>
              <a:t/>
            </a:r>
            <a:br>
              <a:rPr lang="en-US" sz="1800" dirty="0" smtClean="0">
                <a:solidFill>
                  <a:srgbClr val="0033CC"/>
                </a:solidFill>
              </a:rPr>
            </a:br>
            <a:r>
              <a:rPr lang="ru-RU" sz="2000" dirty="0" smtClean="0">
                <a:solidFill>
                  <a:srgbClr val="0033CC"/>
                </a:solidFill>
              </a:rPr>
              <a:t/>
            </a:r>
            <a:br>
              <a:rPr lang="ru-RU" sz="2000" dirty="0" smtClean="0">
                <a:solidFill>
                  <a:srgbClr val="0033CC"/>
                </a:solidFill>
              </a:rPr>
            </a:br>
            <a:r>
              <a:rPr lang="ru-RU" sz="2000" dirty="0" smtClean="0">
                <a:solidFill>
                  <a:srgbClr val="0033CC"/>
                </a:solidFill>
              </a:rPr>
              <a:t/>
            </a:r>
            <a:br>
              <a:rPr lang="ru-RU" sz="2000" dirty="0" smtClean="0">
                <a:solidFill>
                  <a:srgbClr val="0033CC"/>
                </a:solidFill>
              </a:rPr>
            </a:br>
            <a:endParaRPr lang="ru-RU" sz="31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72829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857232"/>
            <a:ext cx="6429420" cy="1143008"/>
          </a:xfrm>
        </p:spPr>
        <p:txBody>
          <a:bodyPr anchor="t">
            <a:noAutofit/>
          </a:bodyPr>
          <a:lstStyle/>
          <a:p>
            <a:pPr algn="l"/>
            <a:r>
              <a:rPr lang="ru-RU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Мнемотаблица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– это целая схема, в которую заложен текст ( рассказ, стих, сказка и т. п.) </a:t>
            </a:r>
            <a:endParaRPr lang="ru-RU" sz="28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4" descr="C:\Users\Пользователь\Загрузки\А434П.jpg"/>
          <p:cNvPicPr>
            <a:picLocks noGr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28860" y="2786058"/>
            <a:ext cx="4357718" cy="2428892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857232"/>
            <a:ext cx="7358114" cy="54292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857232"/>
            <a:ext cx="7372376" cy="5429288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4000" b="1" dirty="0" err="1" smtClean="0">
                <a:solidFill>
                  <a:srgbClr val="0033CC"/>
                </a:solidFill>
              </a:rPr>
              <a:t>Мнемотаблицы</a:t>
            </a:r>
            <a:r>
              <a:rPr lang="ru-RU" sz="4000" b="1" dirty="0" smtClean="0">
                <a:solidFill>
                  <a:srgbClr val="0033CC"/>
                </a:solidFill>
              </a:rPr>
              <a:t> служат дидактическим материалом для развития связной речи и используются с целью:</a:t>
            </a:r>
          </a:p>
          <a:p>
            <a:pPr algn="ctr">
              <a:buFont typeface="Wingdings" pitchFamily="2" charset="2"/>
              <a:buChar char="Ø"/>
            </a:pPr>
            <a:endParaRPr lang="ru-RU" sz="2800" dirty="0" smtClean="0">
              <a:solidFill>
                <a:srgbClr val="0033CC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3400" dirty="0" smtClean="0">
                <a:solidFill>
                  <a:srgbClr val="0033CC"/>
                </a:solidFill>
              </a:rPr>
              <a:t>Изображения последовательности умывания, одевания, сервировки стола и т. </a:t>
            </a:r>
            <a:r>
              <a:rPr lang="ru-RU" sz="3400" dirty="0" err="1" smtClean="0">
                <a:solidFill>
                  <a:srgbClr val="0033CC"/>
                </a:solidFill>
              </a:rPr>
              <a:t>д</a:t>
            </a:r>
            <a:endParaRPr lang="ru-RU" sz="3400" dirty="0" smtClean="0">
              <a:solidFill>
                <a:srgbClr val="0033CC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3400" dirty="0" smtClean="0">
                <a:solidFill>
                  <a:srgbClr val="0033CC"/>
                </a:solidFill>
              </a:rPr>
              <a:t>Заучивания стихов, </a:t>
            </a:r>
            <a:r>
              <a:rPr lang="ru-RU" sz="3400" dirty="0" err="1" smtClean="0">
                <a:solidFill>
                  <a:srgbClr val="0033CC"/>
                </a:solidFill>
              </a:rPr>
              <a:t>потешек</a:t>
            </a:r>
            <a:r>
              <a:rPr lang="ru-RU" sz="3400" dirty="0" smtClean="0">
                <a:solidFill>
                  <a:srgbClr val="0033CC"/>
                </a:solidFill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3400" dirty="0" smtClean="0">
                <a:solidFill>
                  <a:srgbClr val="0033CC"/>
                </a:solidFill>
              </a:rPr>
              <a:t>При отгадывании и загадывании загадок;</a:t>
            </a:r>
          </a:p>
          <a:p>
            <a:pPr>
              <a:buFont typeface="Wingdings" pitchFamily="2" charset="2"/>
              <a:buChar char="Ø"/>
            </a:pPr>
            <a:r>
              <a:rPr lang="ru-RU" sz="3400" dirty="0" smtClean="0">
                <a:solidFill>
                  <a:srgbClr val="0033CC"/>
                </a:solidFill>
              </a:rPr>
              <a:t>При пересказе  текстов;</a:t>
            </a:r>
          </a:p>
          <a:p>
            <a:pPr>
              <a:buFont typeface="Wingdings" pitchFamily="2" charset="2"/>
              <a:buChar char="Ø"/>
            </a:pPr>
            <a:r>
              <a:rPr lang="ru-RU" sz="3400" dirty="0" smtClean="0">
                <a:solidFill>
                  <a:srgbClr val="0033CC"/>
                </a:solidFill>
              </a:rPr>
              <a:t>При составлении описательных рассказов</a:t>
            </a:r>
          </a:p>
          <a:p>
            <a:pPr>
              <a:buFont typeface="Wingdings" pitchFamily="2" charset="2"/>
              <a:buChar char="Ø"/>
            </a:pPr>
            <a:endParaRPr lang="ru-RU" sz="2800" dirty="0" smtClean="0"/>
          </a:p>
          <a:p>
            <a:pPr>
              <a:buFont typeface="Wingdings" pitchFamily="2" charset="2"/>
              <a:buChar char="Ø"/>
            </a:pPr>
            <a:endParaRPr lang="ru-RU" sz="2800" dirty="0" smtClean="0"/>
          </a:p>
          <a:p>
            <a:pPr>
              <a:buFont typeface="Wingdings" pitchFamily="2" charset="2"/>
              <a:buChar char="Ø"/>
            </a:pPr>
            <a:endParaRPr lang="ru-RU" sz="2800" dirty="0" smtClean="0"/>
          </a:p>
          <a:p>
            <a:pPr>
              <a:buFont typeface="Wingdings" pitchFamily="2" charset="2"/>
              <a:buChar char="Ø"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	</a:t>
            </a:r>
            <a:endParaRPr lang="ru-RU" sz="2400" dirty="0" smtClean="0"/>
          </a:p>
          <a:p>
            <a:pPr>
              <a:buFont typeface="Wingdings" pitchFamily="2" charset="2"/>
              <a:buChar char="Ø"/>
            </a:pPr>
            <a:endParaRPr lang="ru-RU" sz="2400" dirty="0" smtClean="0"/>
          </a:p>
          <a:p>
            <a:pPr>
              <a:buFont typeface="Wingdings" pitchFamily="2" charset="2"/>
              <a:buChar char="Ø"/>
            </a:pPr>
            <a:endParaRPr lang="ru-RU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70008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857232"/>
            <a:ext cx="7358114" cy="5572164"/>
          </a:xfrm>
        </p:spPr>
        <p:txBody>
          <a:bodyPr anchor="t">
            <a:normAutofit/>
          </a:bodyPr>
          <a:lstStyle/>
          <a:p>
            <a:r>
              <a:rPr lang="ru-RU" sz="2800" b="1" dirty="0" err="1" smtClean="0">
                <a:solidFill>
                  <a:srgbClr val="0033CC"/>
                </a:solidFill>
              </a:rPr>
              <a:t>Мнемотаблицы</a:t>
            </a:r>
            <a:r>
              <a:rPr lang="ru-RU" sz="2800" b="1" dirty="0" smtClean="0">
                <a:solidFill>
                  <a:srgbClr val="0033CC"/>
                </a:solidFill>
              </a:rPr>
              <a:t>, отображающие </a:t>
            </a:r>
            <a:br>
              <a:rPr lang="ru-RU" sz="2800" b="1" dirty="0" smtClean="0">
                <a:solidFill>
                  <a:srgbClr val="0033CC"/>
                </a:solidFill>
              </a:rPr>
            </a:br>
            <a:r>
              <a:rPr lang="ru-RU" sz="2800" b="1" dirty="0" smtClean="0">
                <a:solidFill>
                  <a:srgbClr val="0033CC"/>
                </a:solidFill>
              </a:rPr>
              <a:t>последовательность действий</a:t>
            </a:r>
            <a:r>
              <a:rPr lang="ru-RU" sz="2400" b="1" dirty="0" smtClean="0">
                <a:solidFill>
                  <a:srgbClr val="0033CC"/>
                </a:solidFill>
              </a:rPr>
              <a:t>.</a:t>
            </a:r>
            <a:endParaRPr lang="ru-RU" sz="2400" b="1" dirty="0">
              <a:solidFill>
                <a:srgbClr val="0033CC"/>
              </a:solidFill>
            </a:endParaRPr>
          </a:p>
        </p:txBody>
      </p:sp>
      <p:pic>
        <p:nvPicPr>
          <p:cNvPr id="1026" name="Picture 2" descr="C:\Users\Пользователь\Загрузки\o5-tp-algoritm-odevaniya-ziney-odezhdy-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43042" y="2928934"/>
            <a:ext cx="2286016" cy="17469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8143900" y="857232"/>
            <a:ext cx="71438" cy="621510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Пользователь\Desktop\414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29190" y="3929066"/>
            <a:ext cx="2351323" cy="17144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857232"/>
            <a:ext cx="7286676" cy="85725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</a:rPr>
              <a:t>Отгадывание загадок</a:t>
            </a:r>
            <a:endParaRPr lang="ru-RU" sz="2800" b="1" dirty="0">
              <a:solidFill>
                <a:srgbClr val="0033CC"/>
              </a:solidFill>
            </a:endParaRPr>
          </a:p>
        </p:txBody>
      </p:sp>
      <p:pic>
        <p:nvPicPr>
          <p:cNvPr id="4" name="Содержимое 4" descr="C:\Users\Пользователь\Desktop\картинки мнемотехника\1334819797_3.jpg"/>
          <p:cNvPicPr>
            <a:picLocks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57356" y="2428868"/>
            <a:ext cx="4929222" cy="292895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785794"/>
            <a:ext cx="6143668" cy="100013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Проговаривание скороговорок,</a:t>
            </a:r>
            <a:b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заучивание </a:t>
            </a:r>
            <a:r>
              <a:rPr lang="ru-RU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nsportal.ru/sites/default/files/2014/02/17/resize-of-25.jpg"/>
          <p:cNvPicPr/>
          <p:nvPr/>
        </p:nvPicPr>
        <p:blipFill>
          <a:blip r:embed="rId3" cstate="screen">
            <a:lum bright="-46000" contrast="69000"/>
          </a:blip>
          <a:srcRect/>
          <a:stretch>
            <a:fillRect/>
          </a:stretch>
        </p:blipFill>
        <p:spPr bwMode="auto">
          <a:xfrm>
            <a:off x="1214414" y="2071678"/>
            <a:ext cx="307183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maam.ru/upload/blogs/detsad-259447-1414421018.jpg"/>
          <p:cNvPicPr/>
          <p:nvPr/>
        </p:nvPicPr>
        <p:blipFill>
          <a:blip r:embed="rId4" cstate="screen">
            <a:lum bright="18000" contrast="27000"/>
          </a:blip>
          <a:srcRect/>
          <a:stretch>
            <a:fillRect/>
          </a:stretch>
        </p:blipFill>
        <p:spPr bwMode="auto">
          <a:xfrm>
            <a:off x="4786314" y="3571876"/>
            <a:ext cx="2714644" cy="189069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857232"/>
            <a:ext cx="7286676" cy="5429288"/>
          </a:xfrm>
        </p:spPr>
        <p:txBody>
          <a:bodyPr anchor="t">
            <a:norm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Заучивание стихотворений</a:t>
            </a:r>
            <a:b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 руки фрукты мы берем</a:t>
            </a:r>
            <a:br>
              <a:rPr lang="ru-RU" sz="2400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И в  корзинку их кладем:</a:t>
            </a:r>
            <a:br>
              <a:rPr lang="ru-RU" sz="2400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Слива, персик, апельсин,</a:t>
            </a:r>
            <a:br>
              <a:rPr lang="ru-RU" sz="2400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Груша, киви, мандарин.</a:t>
            </a:r>
            <a:endParaRPr lang="ru-RU" sz="2400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omel.ucoz.ru/stichi/frukti1.png"/>
          <p:cNvPicPr>
            <a:picLocks noGrp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14612" y="3500438"/>
            <a:ext cx="3571900" cy="2357454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714612" y="30003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857232"/>
            <a:ext cx="7286676" cy="92869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Пересказ художественных текстов</a:t>
            </a:r>
            <a:endParaRPr lang="ru-RU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Пользователь\Desktop\картинки мнемотехника\img9 (2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14546" y="2214554"/>
            <a:ext cx="4714908" cy="33575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857232"/>
            <a:ext cx="6786610" cy="1357322"/>
          </a:xfrm>
        </p:spPr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Предметно-схематические модели </a:t>
            </a:r>
            <a:b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Ткаченко Т.А.</a:t>
            </a:r>
            <a:b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Схема описания игрушки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6147" name="Picture 3" descr="C:\Users\Пользователь\Desktop\картинки мнемотехника\1-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14546" y="2714620"/>
            <a:ext cx="4643470" cy="31432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857232"/>
            <a:ext cx="7429552" cy="8572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Схемы составления рассказов</a:t>
            </a:r>
            <a:endParaRPr lang="ru-RU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Пользователь\Desktop\картинки мнемотехника\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57290" y="2214554"/>
            <a:ext cx="2714644" cy="1785950"/>
          </a:xfrm>
          <a:prstGeom prst="rect">
            <a:avLst/>
          </a:prstGeom>
          <a:noFill/>
          <a:ln w="38100">
            <a:solidFill>
              <a:srgbClr val="0033CC"/>
            </a:solidFill>
          </a:ln>
        </p:spPr>
      </p:pic>
      <p:pic>
        <p:nvPicPr>
          <p:cNvPr id="5" name="Picture 3" descr="C:\Users\Пользователь\Desktop\картинки мнемотехника\84882491_large_9772bd3edc59dikie_zhivotnuyerasskazhi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0" y="3786190"/>
            <a:ext cx="2928958" cy="1928826"/>
          </a:xfrm>
          <a:prstGeom prst="rect">
            <a:avLst/>
          </a:prstGeom>
          <a:noFill/>
          <a:ln w="38100">
            <a:solidFill>
              <a:srgbClr val="0033CC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857232"/>
            <a:ext cx="7429552" cy="8572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Схемы составления рассказов</a:t>
            </a:r>
            <a:endParaRPr lang="ru-RU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F:\Алгоритм\1571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00" y="2071678"/>
            <a:ext cx="3610276" cy="255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AppData\Local\Temp\HamsterArc{c419253f-26d9-4fa6-8311-5eb2f9dfe20b}\посуд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7900" y="3688434"/>
            <a:ext cx="3302492" cy="247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935676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857232"/>
            <a:ext cx="7286676" cy="5429288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>
                <a:solidFill>
                  <a:srgbClr val="0033CC"/>
                </a:solidFill>
              </a:rPr>
              <a:t/>
            </a:r>
            <a:br>
              <a:rPr lang="ru-RU" sz="3200" dirty="0" smtClean="0">
                <a:solidFill>
                  <a:srgbClr val="0033CC"/>
                </a:solidFill>
              </a:rPr>
            </a:br>
            <a:r>
              <a:rPr lang="ru-RU" sz="3200" dirty="0" smtClean="0">
                <a:solidFill>
                  <a:srgbClr val="0033CC"/>
                </a:solidFill>
              </a:rPr>
              <a:t/>
            </a:r>
            <a:br>
              <a:rPr lang="ru-RU" sz="3200" dirty="0" smtClean="0">
                <a:solidFill>
                  <a:srgbClr val="0033CC"/>
                </a:solidFill>
              </a:rPr>
            </a:br>
            <a:r>
              <a:rPr lang="ru-RU" sz="3200" dirty="0" smtClean="0">
                <a:solidFill>
                  <a:srgbClr val="0033CC"/>
                </a:solidFill>
              </a:rPr>
              <a:t/>
            </a:r>
            <a:br>
              <a:rPr lang="ru-RU" sz="3200" dirty="0" smtClean="0">
                <a:solidFill>
                  <a:srgbClr val="0033CC"/>
                </a:solidFill>
              </a:rPr>
            </a:b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ru-RU" sz="32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Наглядные модели </a:t>
            </a:r>
            <a:r>
              <a:rPr lang="ru-RU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применяются:</a:t>
            </a:r>
            <a:br>
              <a:rPr lang="ru-RU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-при пересказах художественной литературы</a:t>
            </a:r>
            <a:br>
              <a:rPr lang="ru-RU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-при заучивании стихов, </a:t>
            </a:r>
            <a:r>
              <a:rPr lang="ru-RU" sz="32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и загадок</a:t>
            </a:r>
            <a:br>
              <a:rPr lang="ru-RU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-при обучении составлении рассказов</a:t>
            </a:r>
            <a:br>
              <a:rPr lang="ru-RU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-творческих рассказов</a:t>
            </a:r>
            <a:r>
              <a:rPr lang="ru-RU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-подготовке к обучению грамоте</a:t>
            </a:r>
            <a:r>
              <a:rPr lang="ru-RU" sz="3100" dirty="0" smtClean="0">
                <a:solidFill>
                  <a:srgbClr val="0033CC"/>
                </a:solidFill>
              </a:rPr>
              <a:t/>
            </a:r>
            <a:br>
              <a:rPr lang="ru-RU" sz="3100" dirty="0" smtClean="0">
                <a:solidFill>
                  <a:srgbClr val="0033CC"/>
                </a:solidFill>
              </a:rPr>
            </a:br>
            <a:r>
              <a:rPr lang="ru-RU" sz="3600" dirty="0" smtClean="0">
                <a:solidFill>
                  <a:srgbClr val="0033CC"/>
                </a:solidFill>
              </a:rPr>
              <a:t>                           </a:t>
            </a:r>
            <a:br>
              <a:rPr lang="ru-RU" sz="3600" dirty="0" smtClean="0">
                <a:solidFill>
                  <a:srgbClr val="0033CC"/>
                </a:solidFill>
              </a:rPr>
            </a:br>
            <a:r>
              <a:rPr lang="ru-RU" sz="3100" dirty="0" smtClean="0">
                <a:solidFill>
                  <a:srgbClr val="0033CC"/>
                </a:solidFill>
              </a:rPr>
              <a:t>                                              </a:t>
            </a:r>
            <a:r>
              <a:rPr lang="en-US" sz="1800" dirty="0" smtClean="0">
                <a:solidFill>
                  <a:srgbClr val="0033CC"/>
                </a:solidFill>
              </a:rPr>
              <a:t/>
            </a:r>
            <a:br>
              <a:rPr lang="en-US" sz="1800" dirty="0" smtClean="0">
                <a:solidFill>
                  <a:srgbClr val="0033CC"/>
                </a:solidFill>
              </a:rPr>
            </a:br>
            <a:r>
              <a:rPr lang="ru-RU" sz="2000" dirty="0" smtClean="0">
                <a:solidFill>
                  <a:srgbClr val="0033CC"/>
                </a:solidFill>
              </a:rPr>
              <a:t/>
            </a:r>
            <a:br>
              <a:rPr lang="ru-RU" sz="2000" dirty="0" smtClean="0">
                <a:solidFill>
                  <a:srgbClr val="0033CC"/>
                </a:solidFill>
              </a:rPr>
            </a:br>
            <a:r>
              <a:rPr lang="ru-RU" sz="2000" dirty="0" smtClean="0">
                <a:solidFill>
                  <a:srgbClr val="0033CC"/>
                </a:solidFill>
              </a:rPr>
              <a:t/>
            </a:r>
            <a:br>
              <a:rPr lang="ru-RU" sz="2000" dirty="0" smtClean="0">
                <a:solidFill>
                  <a:srgbClr val="0033CC"/>
                </a:solidFill>
              </a:rPr>
            </a:br>
            <a:endParaRPr lang="ru-RU" sz="31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5091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983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857232"/>
            <a:ext cx="7429552" cy="85725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 результате применения наглядного моделирования </a:t>
            </a:r>
            <a:endParaRPr lang="ru-RU" sz="1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2214554"/>
            <a:ext cx="707236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Использование метода наглядного моделирования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позволяет более целенаправленно развивать связную речь детей,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обогащать их активный лексикон, закреплять навыки словообразования,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формировать и совершенствовать умение использовать в речи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различные конструкции предложений, описывать предметы,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составлять рассказы и пересказывать сказки.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675378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7663" y="-21668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356" y="142852"/>
            <a:ext cx="8821644" cy="432048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Использование моделирования в возрастных группах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47847367"/>
              </p:ext>
            </p:extLst>
          </p:nvPr>
        </p:nvGraphicFramePr>
        <p:xfrm>
          <a:off x="214282" y="642918"/>
          <a:ext cx="8715436" cy="5847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8378"/>
                <a:gridCol w="1987731"/>
                <a:gridCol w="2369987"/>
                <a:gridCol w="2599340"/>
              </a:tblGrid>
              <a:tr h="107656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Младшая группа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Средняя группа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Старшая группа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Подготовительная группа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2370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Заместители персонажей сказок: кружки разных цветов, полоски разной длины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Заместители персонажей сказок: кружки разных цветов, полоски разной длины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Условные заместители персонажей, соответствующие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их внешним и не наглядным признаком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Условные заместители персонажей, соответствующие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их внешним и не наглядным признаком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8588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Отдельные признаки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действительности (цвет, форма, движение) используемые для обозначения отношения к персонажам сказок и стихов.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Отдельные характеристики персонажей (цвет, величина), а также их действия и атрибуты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Пространственно- временная модель сказки (Бумажные круги, листы бумаги с изображением 3-4 блоков-рамочек с расположенными в них условными обозначениями)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Пространственно- временная модель сказки  (последовательность квадратов со стрелочками, внутри которых изображены условные заместители)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1408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Речевые средства: опорные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вопросы и высказывания взрослого, собственная речь ребенка.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Схематическое изображение предмета: человека, собаки и др.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Схематическое изображение предмета: человека, животного, дома, поезда.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Заместители персонажей, пространственно – временные модели.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79826"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Естественный способ моделирования слогов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протяжное произнесение гласных звуков,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прохлопывание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(образец воспитателя). Заместители слогов – фишки, игрушки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Модели звукового состава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трех-звуковых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слов из фишек нейтрального цвета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(серого)(картинки-схемы слов)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Модели слов различной звуковой структуры (фишки красного, синего, зеленого цветов)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497513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571480"/>
          <a:ext cx="8208912" cy="5643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872208"/>
                <a:gridCol w="2232248"/>
                <a:gridCol w="2448272"/>
              </a:tblGrid>
              <a:tr h="107025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Младшая группа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Средняя группа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Старшая группа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Подготовительная группа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86976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Модели звукового состава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четырех-звуковых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слов из фишек синего,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зеленого, красного цветов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Смешанная модель слова: фишки синего,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зеленого цветов для обозначения согласных звуков, гласные буквы красного цвета</a:t>
                      </a:r>
                    </a:p>
                  </a:txBody>
                  <a:tcPr/>
                </a:tc>
              </a:tr>
              <a:tr h="1482240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/>
                    </a:p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Усложненные модели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четырехзвуковых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слов из фишек синего, зеленого, красного цветов с дополнительно черной фишкой.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Пособие «окошечки» с двумя полосками 1-я полоска с согласными буквами черного цвета.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 –я  полоска с гласными буквами красного цвета (а, я, о, ё, у,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ю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и,  э, е)</a:t>
                      </a:r>
                    </a:p>
                  </a:txBody>
                  <a:tcPr/>
                </a:tc>
              </a:tr>
              <a:tr h="719521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Графическое и буквенное изображение предложений.</a:t>
                      </a:r>
                      <a:endParaRPr lang="ru-RU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846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Цветные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мнемоквадраты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мнемодорожки,мнемотаблицы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, состоящие из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4-8 клеток.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Цветные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мнемотаблицы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, состоящие до 9 клеток.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Мнемотаблицы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, состоящие из 9 -16 клеток.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Мнемотаблицы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одном цвете, состоящие из 9 – 16 клеток.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95549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1187624" y="3274654"/>
            <a:ext cx="648072" cy="79208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195736" y="2996952"/>
            <a:ext cx="1008112" cy="115212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585592" y="2636912"/>
            <a:ext cx="1274440" cy="1512168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148064" y="2132856"/>
            <a:ext cx="1656184" cy="2016224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56700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928670"/>
            <a:ext cx="7048549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8456700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7489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31640" y="1916832"/>
            <a:ext cx="604867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Сериационный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ряд</a:t>
            </a:r>
          </a:p>
          <a:p>
            <a:pPr indent="26670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развивать умение       использовать заместители для обозначения главного героя, понимать текст на основе построения наглядной модели.</a:t>
            </a:r>
          </a:p>
        </p:txBody>
      </p:sp>
    </p:spTree>
    <p:extLst>
      <p:ext uri="{BB962C8B-B14F-4D97-AF65-F5344CB8AC3E}">
        <p14:creationId xmlns:p14="http://schemas.microsoft.com/office/powerpoint/2010/main" xmlns="" val="38233125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707904" y="2708920"/>
            <a:ext cx="2232248" cy="15121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3419872" y="1268760"/>
            <a:ext cx="2664296" cy="1440160"/>
          </a:xfrm>
          <a:prstGeom prst="triangle">
            <a:avLst>
              <a:gd name="adj" fmla="val 49733"/>
            </a:avLst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611561" y="5445224"/>
            <a:ext cx="745752" cy="698401"/>
          </a:xfrm>
          <a:prstGeom prst="flowChartConnector">
            <a:avLst/>
          </a:prstGeom>
          <a:solidFill>
            <a:srgbClr val="69797D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Блок-схема: узел 6"/>
          <p:cNvSpPr/>
          <p:nvPr/>
        </p:nvSpPr>
        <p:spPr>
          <a:xfrm>
            <a:off x="1357313" y="5286375"/>
            <a:ext cx="1071562" cy="1000125"/>
          </a:xfrm>
          <a:prstGeom prst="flowChartConnector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Блок-схема: узел 7"/>
          <p:cNvSpPr/>
          <p:nvPr/>
        </p:nvSpPr>
        <p:spPr>
          <a:xfrm>
            <a:off x="2428875" y="5214938"/>
            <a:ext cx="1071563" cy="1143000"/>
          </a:xfrm>
          <a:prstGeom prst="flowChartConnector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Блок-схема: узел 8"/>
          <p:cNvSpPr/>
          <p:nvPr/>
        </p:nvSpPr>
        <p:spPr>
          <a:xfrm>
            <a:off x="3500438" y="5072063"/>
            <a:ext cx="1357312" cy="1357312"/>
          </a:xfrm>
          <a:prstGeom prst="flowChartConnector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rgbClr val="FF99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9900"/>
              </a:solidFill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4824028" y="4797152"/>
            <a:ext cx="1533910" cy="1632223"/>
          </a:xfrm>
          <a:prstGeom prst="flowChartConnector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Блок-схема: узел 11"/>
          <p:cNvSpPr/>
          <p:nvPr/>
        </p:nvSpPr>
        <p:spPr>
          <a:xfrm>
            <a:off x="6357938" y="4364938"/>
            <a:ext cx="2000250" cy="2000250"/>
          </a:xfrm>
          <a:prstGeom prst="flowChartConnector">
            <a:avLst/>
          </a:prstGeom>
          <a:solidFill>
            <a:srgbClr val="7538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472346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1342</TotalTime>
  <Words>637</Words>
  <Application>Microsoft Office PowerPoint</Application>
  <PresentationFormat>Экран (4:3)</PresentationFormat>
  <Paragraphs>104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   Использование наглядных моделей в развитии  речи дошкольников                                                                               МБДОУ ДС № 7  Кузнецка</vt:lpstr>
      <vt:lpstr>   Наглядное моделирование –  это воспроизведение существенных свойств изучаемого объекта, создание его заместителя и    работа с ним.                                                                                </vt:lpstr>
      <vt:lpstr>    Наглядные модели применяются: -при пересказах художественной литературы -при заучивании стихов, потешек и загадок -при обучении составлении рассказов -творческих рассказов -подготовке к обучению грамоте                                                                              </vt:lpstr>
      <vt:lpstr>Использование моделирования в возрастных группах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 </vt:lpstr>
      <vt:lpstr>Мнемотаблица – это целая схема, в которую заложен текст ( рассказ, стих, сказка и т. п.) </vt:lpstr>
      <vt:lpstr>Слайд 21</vt:lpstr>
      <vt:lpstr>Мнемотаблицы, отображающие  последовательность действий.</vt:lpstr>
      <vt:lpstr>Отгадывание загадок</vt:lpstr>
      <vt:lpstr>Проговаривание скороговорок, заучивание потешек.</vt:lpstr>
      <vt:lpstr>Заучивание стихотворений  В руки фрукты мы берем И в  корзинку их кладем: Слива, персик, апельсин, Груша, киви, мандарин.</vt:lpstr>
      <vt:lpstr>Пересказ художественных текстов</vt:lpstr>
      <vt:lpstr> Предметно-схематические модели  Ткаченко Т.А.  Схема описания игрушки </vt:lpstr>
      <vt:lpstr>Схемы составления рассказов</vt:lpstr>
      <vt:lpstr>Схемы составления рассказов</vt:lpstr>
      <vt:lpstr>В результате применения наглядного моделирования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мнемотехника</dc:title>
  <dc:creator>Пользователь</dc:creator>
  <cp:lastModifiedBy>Сад</cp:lastModifiedBy>
  <cp:revision>190</cp:revision>
  <dcterms:created xsi:type="dcterms:W3CDTF">2014-11-22T07:46:32Z</dcterms:created>
  <dcterms:modified xsi:type="dcterms:W3CDTF">2016-11-09T09:04:00Z</dcterms:modified>
</cp:coreProperties>
</file>